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media/image24.bin" ContentType="image/jpeg"/>
  <Override PartName="/ppt/media/image25.bin" ContentType="image/jpeg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media/image31.bin" ContentType="image/jpeg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sldIdLst>
    <p:sldId id="286" r:id="rId6"/>
    <p:sldId id="287" r:id="rId7"/>
    <p:sldId id="288" r:id="rId8"/>
    <p:sldId id="290" r:id="rId9"/>
    <p:sldId id="292" r:id="rId10"/>
    <p:sldId id="289" r:id="rId11"/>
    <p:sldId id="293" r:id="rId12"/>
    <p:sldId id="291" r:id="rId13"/>
    <p:sldId id="260" r:id="rId14"/>
    <p:sldId id="257" r:id="rId15"/>
    <p:sldId id="282" r:id="rId16"/>
    <p:sldId id="258" r:id="rId17"/>
    <p:sldId id="320" r:id="rId18"/>
    <p:sldId id="265" r:id="rId19"/>
    <p:sldId id="264" r:id="rId20"/>
    <p:sldId id="261" r:id="rId21"/>
    <p:sldId id="262" r:id="rId22"/>
    <p:sldId id="301" r:id="rId23"/>
    <p:sldId id="267" r:id="rId24"/>
    <p:sldId id="266" r:id="rId25"/>
    <p:sldId id="321" r:id="rId26"/>
    <p:sldId id="322" r:id="rId27"/>
    <p:sldId id="323" r:id="rId28"/>
    <p:sldId id="272" r:id="rId29"/>
    <p:sldId id="273" r:id="rId30"/>
    <p:sldId id="300" r:id="rId31"/>
    <p:sldId id="27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B"/>
    <a:srgbClr val="A09788"/>
    <a:srgbClr val="BEB5AC"/>
    <a:srgbClr val="37001F"/>
    <a:srgbClr val="B6016C"/>
    <a:srgbClr val="EAC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51617" autoAdjust="0"/>
  </p:normalViewPr>
  <p:slideViewPr>
    <p:cSldViewPr snapToGrid="0">
      <p:cViewPr>
        <p:scale>
          <a:sx n="40" d="100"/>
          <a:sy n="40" d="100"/>
        </p:scale>
        <p:origin x="-17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C8C8-F1CF-4317-AB8E-73FC596BCDC9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64634-E714-47C7-9311-F8CAB9F8E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1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75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8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 smtClean="0"/>
              <a:t>If </a:t>
            </a:r>
            <a:r>
              <a:rPr lang="en-US" i="1" dirty="0" smtClean="0"/>
              <a:t>video gives you issues</a:t>
            </a:r>
            <a:r>
              <a:rPr lang="en-US" i="1" baseline="0" dirty="0" smtClean="0"/>
              <a:t> in browser: copy &amp; paste the following into the browser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i="1" dirty="0" smtClean="0"/>
              <a:t>https://www.youtube.com/watch?v=fZXEcRLHO7U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kern="0" dirty="0" smtClean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England – London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1B453-8301-481C-96B6-9E09F0440B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5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15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8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EF Safety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Local and global presence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Chaperone to Student Ratio, every six students we will have chaperone from our school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Peace of Mind-EF will never send the group to a location they do not feel safe traveling so we have options to fall back on, if needed.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My Safety Policy/ My expectations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 smtClean="0"/>
              <a:t>is an extension of the classroom. We are here to learn but we will have a blast while doing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Keep in mind-You are representing your school, state and country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89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9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Whether you are thinking about it now or not, this opportunity will be something that you will be able to use and reflect on for years to come. </a:t>
            </a:r>
          </a:p>
          <a:p>
            <a:endParaRPr lang="en-US" dirty="0" smtClean="0"/>
          </a:p>
          <a:p>
            <a:r>
              <a:rPr lang="en-US" dirty="0" smtClean="0"/>
              <a:t>The great news is that this experience will be extremely educational. Students</a:t>
            </a:r>
            <a:r>
              <a:rPr lang="en-US" baseline="0" dirty="0" smtClean="0"/>
              <a:t> will be able to do a project around their tour experience, and if they want to take it to the next level there are three ways they can do that:</a:t>
            </a:r>
            <a:endParaRPr lang="en-US" dirty="0" smtClean="0"/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Option of earning FREE high school credit: EF is accredited just like our</a:t>
            </a:r>
            <a:r>
              <a:rPr lang="en-US" baseline="0" dirty="0" smtClean="0"/>
              <a:t> school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Option of earning college credits (3 credit hours)</a:t>
            </a: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dirty="0" smtClean="0"/>
              <a:t>The Uncommon App is a tool</a:t>
            </a:r>
            <a:r>
              <a:rPr lang="en-US" baseline="0" dirty="0" smtClean="0"/>
              <a:t> </a:t>
            </a:r>
            <a:r>
              <a:rPr lang="en-US" dirty="0" smtClean="0"/>
              <a:t>to help our students structure their college personal essay question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3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Direction</a:t>
            </a:r>
            <a:r>
              <a:rPr lang="en-US" i="1" dirty="0" smtClean="0"/>
              <a:t>: If you have troubles</a:t>
            </a:r>
            <a:r>
              <a:rPr lang="en-US" i="1" baseline="0" dirty="0" smtClean="0"/>
              <a:t> with the video, copy &amp; paste the following:</a:t>
            </a:r>
          </a:p>
          <a:p>
            <a:r>
              <a:rPr lang="en-US" b="1" i="1" dirty="0" smtClean="0"/>
              <a:t>https://www.youtube.com/watch?v=VSET0UiqAsY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55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53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29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6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w</a:t>
            </a:r>
            <a:r>
              <a:rPr lang="en-US" dirty="0" smtClean="0"/>
              <a:t>hat’s included? Pretty much everything.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included:</a:t>
            </a:r>
            <a:r>
              <a:rPr lang="en-US" baseline="0" dirty="0" smtClean="0"/>
              <a:t> </a:t>
            </a:r>
            <a:r>
              <a:rPr lang="en-US" dirty="0" smtClean="0"/>
              <a:t>A few things. But no real surprises here. Once everyone is signed up I will hold a separate meeting for that student group to talk through all of these.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0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So on to the next important topic. The price of the program. </a:t>
            </a:r>
          </a:p>
          <a:p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You will see, we have lots of options and you can pick what works best for your family!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bi-weekly, monthly, or pay in full. If none of these work, give EF a call to talk about payment options.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You</a:t>
            </a:r>
            <a:r>
              <a:rPr lang="en-US" sz="1600" baseline="0" dirty="0" smtClean="0"/>
              <a:t> can also send out your tour </a:t>
            </a:r>
            <a:r>
              <a:rPr lang="en-US" sz="1600" dirty="0" smtClean="0"/>
              <a:t>donation page, so family and friends can donate towards your trip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05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So on to the next important topic. The price of the program. </a:t>
            </a:r>
          </a:p>
          <a:p>
            <a:endParaRPr lang="en-US" sz="16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You will see, we have lots of options and you can pick what works best for your family!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bi-weekly, monthly, or pay in full. If none of these work, give EF a call to talk about payment options.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You</a:t>
            </a:r>
            <a:r>
              <a:rPr lang="en-US" sz="1600" baseline="0" dirty="0" smtClean="0"/>
              <a:t> can also send out your tour </a:t>
            </a:r>
            <a:r>
              <a:rPr lang="en-US" sz="1600" dirty="0" smtClean="0"/>
              <a:t>donation page, so family and friends can donate towards your trip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31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Note: 95 dollars down</a:t>
            </a:r>
            <a:r>
              <a:rPr lang="en-US" sz="1400" baseline="0" dirty="0" smtClean="0"/>
              <a:t> to enroll. Any questions can be directed to the enrollment booklet or 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800-665-5364</a:t>
            </a:r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3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16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8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5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64634-E714-47C7-9311-F8CAB9F8E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7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7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82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3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8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37D3-1AF1-42D1-9013-101720A94890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599E-059F-4DCC-BF11-A22205D1E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7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ZXEcRLHO7U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VSET0UiqAsY" TargetMode="Externa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3.png"/><Relationship Id="rId4" Type="http://schemas.openxmlformats.org/officeDocument/2006/relationships/image" Target="../media/image22.bin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bin"/><Relationship Id="rId5" Type="http://schemas.openxmlformats.org/officeDocument/2006/relationships/image" Target="../media/image25.bin"/><Relationship Id="rId10" Type="http://schemas.openxmlformats.org/officeDocument/2006/relationships/image" Target="../media/image29.png"/><Relationship Id="rId4" Type="http://schemas.openxmlformats.org/officeDocument/2006/relationships/image" Target="../media/image24.bin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1.bin"/><Relationship Id="rId4" Type="http://schemas.openxmlformats.org/officeDocument/2006/relationships/image" Target="../media/image30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991" y="1592127"/>
            <a:ext cx="55140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EB008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“International travel helped open my eyes and become more in tune with the world around me.”</a:t>
            </a:r>
            <a:endParaRPr lang="en-US" sz="4000" dirty="0" smtClean="0">
              <a:solidFill>
                <a:srgbClr val="EB008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991" y="5286893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EB008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-Student Traveler</a:t>
            </a:r>
          </a:p>
        </p:txBody>
      </p:sp>
    </p:spTree>
    <p:extLst>
      <p:ext uri="{BB962C8B-B14F-4D97-AF65-F5344CB8AC3E}">
        <p14:creationId xmlns:p14="http://schemas.microsoft.com/office/powerpoint/2010/main" val="36596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405" y="1995487"/>
            <a:ext cx="6600825" cy="136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My name is</a:t>
            </a:r>
          </a:p>
          <a:p>
            <a:pPr>
              <a:lnSpc>
                <a:spcPct val="75000"/>
              </a:lnSpc>
            </a:pPr>
            <a:r>
              <a:rPr lang="en-US" sz="5400" b="1" dirty="0" smtClean="0">
                <a:solidFill>
                  <a:srgbClr val="EB008B"/>
                </a:solidFill>
                <a:latin typeface="Century Gothic" panose="020B0502020202020204" pitchFamily="34" charset="0"/>
              </a:rPr>
              <a:t>Ms. Freeman</a:t>
            </a:r>
            <a:endParaRPr lang="en-US" sz="5400" b="1" dirty="0">
              <a:solidFill>
                <a:srgbClr val="EB008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405" y="3360925"/>
            <a:ext cx="66008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teaching/ 5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at FHSA</a:t>
            </a:r>
          </a:p>
          <a:p>
            <a:pPr marL="457200" indent="-4572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Mathematics</a:t>
            </a:r>
          </a:p>
          <a:p>
            <a:pPr marL="457200" indent="-4572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Korea</a:t>
            </a:r>
          </a:p>
          <a:p>
            <a:pPr marL="457200" indent="-4572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 Nov 2018/ Italy March 2019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r="21272" b="18001"/>
          <a:stretch/>
        </p:blipFill>
        <p:spPr>
          <a:xfrm>
            <a:off x="793081" y="1548258"/>
            <a:ext cx="4256682" cy="43270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09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05405" y="1995487"/>
            <a:ext cx="6600825" cy="136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Additional</a:t>
            </a:r>
          </a:p>
          <a:p>
            <a:pPr>
              <a:lnSpc>
                <a:spcPct val="75000"/>
              </a:lnSpc>
            </a:pPr>
            <a:r>
              <a:rPr lang="en-US" sz="5400" b="1" dirty="0" smtClean="0">
                <a:solidFill>
                  <a:srgbClr val="EB008B"/>
                </a:solidFill>
                <a:latin typeface="Century Gothic" panose="020B0502020202020204" pitchFamily="34" charset="0"/>
              </a:rPr>
              <a:t>chaperone</a:t>
            </a:r>
            <a:endParaRPr lang="en-US" sz="5400" b="1" dirty="0">
              <a:solidFill>
                <a:srgbClr val="EB008B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05405" y="3360925"/>
            <a:ext cx="6600825" cy="64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Tranice Johnson – 6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 Science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r="21272" b="18001"/>
          <a:stretch/>
        </p:blipFill>
        <p:spPr>
          <a:xfrm>
            <a:off x="793081" y="1548258"/>
            <a:ext cx="4256682" cy="43270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359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69290" y="136477"/>
            <a:ext cx="1774209" cy="1774209"/>
          </a:xfrm>
          <a:prstGeom prst="ellipse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ZXEcRLHO7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8370" y="1080005"/>
            <a:ext cx="8336508" cy="468928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-641445" y="-668740"/>
            <a:ext cx="3330054" cy="3384644"/>
          </a:xfrm>
          <a:prstGeom prst="ellipse">
            <a:avLst/>
          </a:prstGeom>
          <a:solidFill>
            <a:srgbClr val="BEB5A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19653" y="3963635"/>
            <a:ext cx="2740925" cy="2740925"/>
          </a:xfrm>
          <a:prstGeom prst="ellipse">
            <a:avLst/>
          </a:prstGeom>
          <a:solidFill>
            <a:srgbClr val="EB008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045810" y="4672377"/>
            <a:ext cx="3088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Watch!</a:t>
            </a:r>
          </a:p>
        </p:txBody>
      </p:sp>
    </p:spTree>
    <p:extLst>
      <p:ext uri="{BB962C8B-B14F-4D97-AF65-F5344CB8AC3E}">
        <p14:creationId xmlns:p14="http://schemas.microsoft.com/office/powerpoint/2010/main" val="10552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t="351" r="248" b="-351"/>
          <a:stretch/>
        </p:blipFill>
        <p:spPr>
          <a:xfrm>
            <a:off x="-24063" y="0"/>
            <a:ext cx="12224084" cy="68521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489157" y="541422"/>
            <a:ext cx="5245768" cy="5245768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12334"/>
            <a:ext cx="12272211" cy="745666"/>
          </a:xfrm>
          <a:prstGeom prst="rect">
            <a:avLst/>
          </a:prstGeom>
          <a:solidFill>
            <a:srgbClr val="3700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2610" y="1818109"/>
            <a:ext cx="409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EB008B"/>
                </a:solidFill>
                <a:latin typeface="Century Gothic" panose="020B0502020202020204" pitchFamily="34" charset="0"/>
              </a:rPr>
              <a:t>Let’s go to…</a:t>
            </a:r>
            <a:endParaRPr lang="en-US" sz="3200" b="1" dirty="0">
              <a:solidFill>
                <a:srgbClr val="EB008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5095" y="2453673"/>
            <a:ext cx="5245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EB008B"/>
                </a:solidFill>
                <a:latin typeface="Century Gothic" panose="020B0502020202020204" pitchFamily="34" charset="0"/>
              </a:rPr>
              <a:t>EUROPE</a:t>
            </a:r>
            <a:endParaRPr lang="en-US" sz="8800" b="1" dirty="0">
              <a:solidFill>
                <a:srgbClr val="EB008B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192779"/>
            <a:ext cx="1193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8-day tour | From London to Paris | March, 2020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5471984" y="3790119"/>
            <a:ext cx="1231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EB008B"/>
                </a:solidFill>
              </a:rPr>
              <a:t>✈</a:t>
            </a:r>
            <a:endParaRPr lang="en-US" sz="7200" dirty="0">
              <a:solidFill>
                <a:srgbClr val="EB008B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90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50208" r="9766" b="20416"/>
          <a:stretch/>
        </p:blipFill>
        <p:spPr>
          <a:xfrm>
            <a:off x="1085850" y="3443288"/>
            <a:ext cx="9915525" cy="2014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1336" y="512666"/>
            <a:ext cx="978932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Mark your calendars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We’ll be traveling sometime between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3868" y="2744440"/>
            <a:ext cx="386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Earliest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eparture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3979" y="2777364"/>
            <a:ext cx="386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Latest</a:t>
            </a:r>
          </a:p>
          <a:p>
            <a:pPr algn="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eturn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3868" y="4579486"/>
            <a:ext cx="386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Wednesday,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11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</a:p>
        </p:txBody>
      </p:sp>
      <p:sp>
        <p:nvSpPr>
          <p:cNvPr id="9" name="Rectangle 8"/>
          <p:cNvSpPr/>
          <p:nvPr/>
        </p:nvSpPr>
        <p:spPr>
          <a:xfrm>
            <a:off x="7023979" y="4573897"/>
            <a:ext cx="3863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Sunday,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22</a:t>
            </a:r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2020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30910" y="3874326"/>
            <a:ext cx="2671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DAY TOUR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8941" y="5888863"/>
            <a:ext cx="7409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*We’ll confirm exact departure and return dates closer to tour.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98473" y="1608933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6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t="2340" r="33420" b="1988"/>
          <a:stretch/>
        </p:blipFill>
        <p:spPr>
          <a:xfrm>
            <a:off x="324680" y="2235476"/>
            <a:ext cx="4979642" cy="4122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1338" y="537447"/>
            <a:ext cx="978932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Group Travel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Meet students from around the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3506" y="2563190"/>
            <a:ext cx="6172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Keeps our tour affordable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Allows more students to see the world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lasting friendships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Tour and departure flexibility match us with other groups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0534" y="1620656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14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3742" r="44605" b="9941"/>
          <a:stretch/>
        </p:blipFill>
        <p:spPr>
          <a:xfrm>
            <a:off x="1029394" y="2165259"/>
            <a:ext cx="4732421" cy="4248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8848" y="2282490"/>
            <a:ext cx="61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leader in international education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50+ years of experience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500 schools &amp; offices in 53 countries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Guaranteed lowest price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338" y="522462"/>
            <a:ext cx="978932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EF Educational Tours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Our travel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798473" y="1550318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4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r="35522" b="7662"/>
          <a:stretch/>
        </p:blipFill>
        <p:spPr>
          <a:xfrm>
            <a:off x="791436" y="2118336"/>
            <a:ext cx="5293037" cy="4473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57428" y="2269906"/>
            <a:ext cx="52562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 provides our group with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24/7 Tour Director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presence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24-hour emergency line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Peace of Mind Policy</a:t>
            </a:r>
          </a:p>
          <a:p>
            <a:pPr marL="342900" indent="-342900">
              <a:lnSpc>
                <a:spcPct val="175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my safety policies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1338" y="523274"/>
            <a:ext cx="978932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Let’s talk safety</a:t>
            </a:r>
          </a:p>
          <a:p>
            <a:pPr algn="ctr">
              <a:lnSpc>
                <a:spcPct val="125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We’ve got you covered!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98473" y="1608933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5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41640" y="2308270"/>
            <a:ext cx="5781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Who else is traveling with EF?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9593" y="2893045"/>
            <a:ext cx="5245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Dunbar Middle School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Maumelle Middle School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Pulaski Heights Middle School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E-STEM Junior High School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Central High School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Mt. Saint Mary’s</a:t>
            </a:r>
          </a:p>
        </p:txBody>
      </p:sp>
    </p:spTree>
    <p:extLst>
      <p:ext uri="{BB962C8B-B14F-4D97-AF65-F5344CB8AC3E}">
        <p14:creationId xmlns:p14="http://schemas.microsoft.com/office/powerpoint/2010/main" val="21813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3801980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14728" y="497974"/>
            <a:ext cx="1074777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Educational Resources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life after high 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9059" y="5055809"/>
            <a:ext cx="2846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Earn credit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a personal</a:t>
            </a:r>
          </a:p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6356" y="5071196"/>
            <a:ext cx="217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college-level work and earn 3 credits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599993" y="5055301"/>
            <a:ext cx="2279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your tour to inspire your personal essay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2117" y="4734003"/>
            <a:ext cx="3040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HIGH SCHOOL CREDIT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2472" y="4717253"/>
            <a:ext cx="2561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COLLEGE CREDIT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84300" y="4717253"/>
            <a:ext cx="3405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COLLEGE APPLICATIONS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603081"/>
            <a:ext cx="1828800" cy="1876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43" y="2664994"/>
            <a:ext cx="2790825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97" y="2560219"/>
            <a:ext cx="1790700" cy="196215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798473" y="1550318"/>
            <a:ext cx="457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07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/>
          <a:stretch/>
        </p:blipFill>
        <p:spPr>
          <a:xfrm>
            <a:off x="-60712" y="-38911"/>
            <a:ext cx="12252712" cy="70039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2785" y="1082139"/>
            <a:ext cx="44216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“I was able to explore new horizons and see the world from a different perspective. This adventure was one of the best I have experienced.”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412785" y="5689973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-Student Traveler</a:t>
            </a:r>
          </a:p>
        </p:txBody>
      </p:sp>
    </p:spTree>
    <p:extLst>
      <p:ext uri="{BB962C8B-B14F-4D97-AF65-F5344CB8AC3E}">
        <p14:creationId xmlns:p14="http://schemas.microsoft.com/office/powerpoint/2010/main" val="26824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769290" y="136477"/>
            <a:ext cx="1774209" cy="1774209"/>
          </a:xfrm>
          <a:prstGeom prst="ellipse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SET0UiqAs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7927" y="832512"/>
            <a:ext cx="9268348" cy="52134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641445" y="-668740"/>
            <a:ext cx="3330054" cy="3384644"/>
          </a:xfrm>
          <a:prstGeom prst="ellipse">
            <a:avLst/>
          </a:prstGeom>
          <a:solidFill>
            <a:srgbClr val="BEB5A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045812" y="3857767"/>
            <a:ext cx="2740925" cy="2740925"/>
          </a:xfrm>
          <a:prstGeom prst="ellipse">
            <a:avLst/>
          </a:prstGeom>
          <a:solidFill>
            <a:srgbClr val="EB008B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71969" y="4566509"/>
            <a:ext cx="3088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Let’s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Watch!</a:t>
            </a:r>
          </a:p>
        </p:txBody>
      </p:sp>
    </p:spTree>
    <p:extLst>
      <p:ext uri="{BB962C8B-B14F-4D97-AF65-F5344CB8AC3E}">
        <p14:creationId xmlns:p14="http://schemas.microsoft.com/office/powerpoint/2010/main" val="31367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722111" y="521367"/>
            <a:ext cx="1074777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dirty="0">
                <a:latin typeface="Arial Black" panose="020B0A04020102020204" pitchFamily="34" charset="0"/>
              </a:rPr>
              <a:t>Our Itinerary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we’ll see, do, eat, and experience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798473" y="1608933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22111" y="2333661"/>
            <a:ext cx="11035308" cy="4016339"/>
          </a:xfrm>
          <a:prstGeom prst="rect">
            <a:avLst/>
          </a:prstGeom>
        </p:spPr>
      </p:pic>
      <p:sp>
        <p:nvSpPr>
          <p:cNvPr id="11" name="Oval 10"/>
          <p:cNvSpPr>
            <a:spLocks/>
          </p:cNvSpPr>
          <p:nvPr/>
        </p:nvSpPr>
        <p:spPr>
          <a:xfrm>
            <a:off x="350436" y="4312809"/>
            <a:ext cx="2234612" cy="2234612"/>
          </a:xfrm>
          <a:prstGeom prst="ellipse">
            <a:avLst/>
          </a:prstGeom>
          <a:solidFill>
            <a:srgbClr val="EB008B"/>
          </a:solidFill>
          <a:ln>
            <a:solidFill>
              <a:srgbClr val="EB0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203271" y="4922284"/>
            <a:ext cx="2528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What are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you excited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about?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909" y="3280346"/>
            <a:ext cx="4752975" cy="32670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5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>
          <a:xfrm>
            <a:off x="6253316" y="3532340"/>
            <a:ext cx="5938684" cy="3325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1" b="3337"/>
          <a:stretch/>
        </p:blipFill>
        <p:spPr>
          <a:xfrm>
            <a:off x="-17494" y="3507288"/>
            <a:ext cx="5987845" cy="3344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51129" b="51269"/>
          <a:stretch/>
        </p:blipFill>
        <p:spPr>
          <a:xfrm>
            <a:off x="6253316" y="-17168"/>
            <a:ext cx="6034761" cy="3350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51271" b="51484"/>
          <a:stretch/>
        </p:blipFill>
        <p:spPr>
          <a:xfrm>
            <a:off x="0" y="-17168"/>
            <a:ext cx="5987845" cy="3335555"/>
          </a:xfrm>
          <a:prstGeom prst="rect">
            <a:avLst/>
          </a:prstGeom>
        </p:spPr>
      </p:pic>
      <p:grpSp>
        <p:nvGrpSpPr>
          <p:cNvPr id="2049" name="Group 2048"/>
          <p:cNvGrpSpPr>
            <a:grpSpLocks/>
          </p:cNvGrpSpPr>
          <p:nvPr/>
        </p:nvGrpSpPr>
        <p:grpSpPr>
          <a:xfrm>
            <a:off x="196068" y="2535533"/>
            <a:ext cx="2171576" cy="586853"/>
            <a:chOff x="371213" y="1214651"/>
            <a:chExt cx="3245443" cy="586853"/>
          </a:xfrm>
        </p:grpSpPr>
        <p:sp>
          <p:nvSpPr>
            <p:cNvPr id="2048" name="Rounded Rectangle 2047"/>
            <p:cNvSpPr/>
            <p:nvPr/>
          </p:nvSpPr>
          <p:spPr>
            <a:xfrm>
              <a:off x="371213" y="1214651"/>
              <a:ext cx="3245443" cy="5868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37142" y="1277244"/>
              <a:ext cx="26203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7001F"/>
                  </a:solidFill>
                  <a:latin typeface="Century Gothic" panose="020B0502020202020204" pitchFamily="34" charset="0"/>
                </a:rPr>
                <a:t>LONDON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>
          <a:xfrm>
            <a:off x="6470857" y="2598128"/>
            <a:ext cx="1671061" cy="586853"/>
            <a:chOff x="371213" y="1214651"/>
            <a:chExt cx="1671061" cy="586853"/>
          </a:xfrm>
        </p:grpSpPr>
        <p:sp>
          <p:nvSpPr>
            <p:cNvPr id="49" name="Rounded Rectangle 48"/>
            <p:cNvSpPr/>
            <p:nvPr/>
          </p:nvSpPr>
          <p:spPr>
            <a:xfrm>
              <a:off x="371213" y="1214651"/>
              <a:ext cx="1671061" cy="5868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7142" y="1277244"/>
              <a:ext cx="1105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37001F"/>
                  </a:solidFill>
                  <a:latin typeface="Century Gothic" panose="020B0502020202020204" pitchFamily="34" charset="0"/>
                </a:rPr>
                <a:t>PARIS</a:t>
              </a:r>
            </a:p>
          </p:txBody>
        </p:sp>
        <p:pic>
          <p:nvPicPr>
            <p:cNvPr id="51" name="Picture 2" descr="Image result for instagram pin png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rgbClr val="EB008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638" y="1380653"/>
              <a:ext cx="276368" cy="276368"/>
            </a:xfrm>
            <a:prstGeom prst="rect">
              <a:avLst/>
            </a:prstGeom>
            <a:noFill/>
          </p:spPr>
        </p:pic>
      </p:grpSp>
      <p:pic>
        <p:nvPicPr>
          <p:cNvPr id="23" name="Picture 2" descr="Image result for instagram pin png"/>
          <p:cNvPicPr>
            <a:picLocks noChangeAspect="1" noChangeArrowheads="1"/>
          </p:cNvPicPr>
          <p:nvPr/>
        </p:nvPicPr>
        <p:blipFill rotWithShape="1">
          <a:blip r:embed="rId7" cstate="email">
            <a:duotone>
              <a:prstClr val="black"/>
              <a:srgbClr val="EB008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522" y="2707501"/>
            <a:ext cx="276368" cy="27636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7495" y="3481212"/>
            <a:ext cx="5987845" cy="3370526"/>
          </a:xfrm>
          <a:prstGeom prst="rect">
            <a:avLst/>
          </a:prstGeom>
        </p:spPr>
      </p:pic>
      <p:grpSp>
        <p:nvGrpSpPr>
          <p:cNvPr id="40" name="Group 39"/>
          <p:cNvGrpSpPr>
            <a:grpSpLocks/>
          </p:cNvGrpSpPr>
          <p:nvPr/>
        </p:nvGrpSpPr>
        <p:grpSpPr>
          <a:xfrm>
            <a:off x="196067" y="6061881"/>
            <a:ext cx="2271560" cy="586853"/>
            <a:chOff x="371213" y="1214651"/>
            <a:chExt cx="2271560" cy="586853"/>
          </a:xfrm>
        </p:grpSpPr>
        <p:sp>
          <p:nvSpPr>
            <p:cNvPr id="41" name="Rounded Rectangle 40"/>
            <p:cNvSpPr/>
            <p:nvPr/>
          </p:nvSpPr>
          <p:spPr>
            <a:xfrm>
              <a:off x="371213" y="1214651"/>
              <a:ext cx="2271560" cy="5868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0032" y="1277244"/>
              <a:ext cx="1762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7001F"/>
                  </a:solidFill>
                  <a:latin typeface="Century Gothic" panose="020B0502020202020204" pitchFamily="34" charset="0"/>
                </a:rPr>
                <a:t>ST. PAUL’S</a:t>
              </a:r>
              <a:endParaRPr lang="en-US" sz="2400" b="1" dirty="0">
                <a:solidFill>
                  <a:srgbClr val="37001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3" name="Picture 2" descr="Image result for instagram pin png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rgbClr val="EB008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664" y="1380653"/>
              <a:ext cx="276368" cy="276368"/>
            </a:xfrm>
            <a:prstGeom prst="rect">
              <a:avLst/>
            </a:prstGeom>
            <a:noFill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6718" y="3525418"/>
            <a:ext cx="5945282" cy="3334764"/>
          </a:xfrm>
          <a:prstGeom prst="rect">
            <a:avLst/>
          </a:prstGeom>
        </p:spPr>
      </p:pic>
      <p:grpSp>
        <p:nvGrpSpPr>
          <p:cNvPr id="44" name="Group 43"/>
          <p:cNvGrpSpPr>
            <a:grpSpLocks/>
          </p:cNvGrpSpPr>
          <p:nvPr/>
        </p:nvGrpSpPr>
        <p:grpSpPr>
          <a:xfrm>
            <a:off x="6530001" y="6072640"/>
            <a:ext cx="3478640" cy="884612"/>
            <a:chOff x="371213" y="1214651"/>
            <a:chExt cx="3008668" cy="884612"/>
          </a:xfrm>
        </p:grpSpPr>
        <p:sp>
          <p:nvSpPr>
            <p:cNvPr id="45" name="Rounded Rectangle 44"/>
            <p:cNvSpPr/>
            <p:nvPr/>
          </p:nvSpPr>
          <p:spPr>
            <a:xfrm>
              <a:off x="371213" y="1214651"/>
              <a:ext cx="2701681" cy="58685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1180" y="1268266"/>
              <a:ext cx="26987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7001F"/>
                  </a:solidFill>
                  <a:latin typeface="Century Gothic" panose="020B0502020202020204" pitchFamily="34" charset="0"/>
                </a:rPr>
                <a:t>ARC DE TRIOMPHE</a:t>
              </a:r>
              <a:endParaRPr lang="en-US" sz="2400" b="1" dirty="0">
                <a:solidFill>
                  <a:srgbClr val="37001F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7" name="Picture 2" descr="Image result for instagram pin png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prstClr val="black"/>
                <a:srgbClr val="EB008B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29" y="1359133"/>
              <a:ext cx="276368" cy="276368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675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>
          <a:xfrm>
            <a:off x="363273" y="1597180"/>
            <a:ext cx="4472505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Visit the Tower of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the Globe Theater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Visit the Natural History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See Big Ben and Houses of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Parliament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Prepare traditional French food during a cooking class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See the Eiffel Tower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703446" y="952078"/>
            <a:ext cx="3040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7001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HIGHLIGHTS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>
          <a:xfrm>
            <a:off x="4593336" y="0"/>
            <a:ext cx="7598664" cy="6858000"/>
            <a:chOff x="4593336" y="0"/>
            <a:chExt cx="7598664" cy="6858000"/>
          </a:xfrm>
        </p:grpSpPr>
        <p:sp>
          <p:nvSpPr>
            <p:cNvPr id="4" name="Rectangle 3"/>
            <p:cNvSpPr/>
            <p:nvPr/>
          </p:nvSpPr>
          <p:spPr>
            <a:xfrm>
              <a:off x="8313840" y="0"/>
              <a:ext cx="13716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324859" y="-1496081"/>
              <a:ext cx="135618" cy="759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324859" y="807170"/>
              <a:ext cx="135618" cy="75986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844"/>
          <a:stretch/>
        </p:blipFill>
        <p:spPr>
          <a:xfrm>
            <a:off x="4682945" y="0"/>
            <a:ext cx="753610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>
          <a:xfrm>
            <a:off x="8540608" y="0"/>
            <a:ext cx="3678445" cy="2217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85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-1"/>
            <a:ext cx="12192000" cy="1736616"/>
          </a:xfrm>
          <a:prstGeom prst="rect">
            <a:avLst/>
          </a:prstGeom>
          <a:solidFill>
            <a:srgbClr val="EB0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33097" y="1869341"/>
            <a:ext cx="4724752" cy="461043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Round-trip airfare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Safe, quality hotel rooms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24/7 bilingual Tour Director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On-tour transportation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Educational itinerary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Guided tours and activities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Breakfast and dinner daily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24/7 on-tour assistance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Traveler Support Team</a:t>
            </a:r>
          </a:p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Tour Donation Page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5999" y="1877278"/>
            <a:ext cx="5486400" cy="186009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weShare online education platform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UnCommon App college essay toolkit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backpack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Travel Protection Plan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722113" y="818147"/>
            <a:ext cx="10747773" cy="74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What’s Included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140620" y="3737368"/>
            <a:ext cx="5486400" cy="2742408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/>
              <a:t>(And a few things you'll need to cover)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Passport and visa fees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Airport baggage fees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Lunches and snacks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Spending money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1934430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2386197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50" y="2865607"/>
            <a:ext cx="2698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3334058"/>
            <a:ext cx="260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3781437"/>
            <a:ext cx="255587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2896702"/>
            <a:ext cx="2698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4239850"/>
            <a:ext cx="266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4684342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50" y="1950305"/>
            <a:ext cx="255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5582604"/>
            <a:ext cx="269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5161806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6" y="6080128"/>
            <a:ext cx="255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298" y="6083303"/>
            <a:ext cx="2508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50" y="2367066"/>
            <a:ext cx="2555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50" y="5189763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4650" y="4716260"/>
            <a:ext cx="285579" cy="25280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14650" y="5680334"/>
            <a:ext cx="277725" cy="26762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14650" y="4227188"/>
            <a:ext cx="267421" cy="27618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798473" y="1550318"/>
            <a:ext cx="457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54" y="3357965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" t="29713" r="73222" b="3963"/>
          <a:stretch/>
        </p:blipFill>
        <p:spPr>
          <a:xfrm>
            <a:off x="1091821" y="2265528"/>
            <a:ext cx="2552132" cy="402609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2113" y="525557"/>
            <a:ext cx="1074777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Making it happen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We’ve got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7" t="29938" r="49827" b="4189"/>
          <a:stretch/>
        </p:blipFill>
        <p:spPr>
          <a:xfrm>
            <a:off x="3643951" y="2279176"/>
            <a:ext cx="2524837" cy="3998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3" t="29938" r="26431" b="4189"/>
          <a:stretch/>
        </p:blipFill>
        <p:spPr>
          <a:xfrm>
            <a:off x="6172547" y="2279176"/>
            <a:ext cx="2524837" cy="39987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2" t="29938" r="3162" b="4189"/>
          <a:stretch/>
        </p:blipFill>
        <p:spPr>
          <a:xfrm>
            <a:off x="8681769" y="2279176"/>
            <a:ext cx="2516220" cy="398514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798473" y="1608933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43261" y="2617760"/>
            <a:ext cx="141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$123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4739" y="2632997"/>
            <a:ext cx="141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$245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3441" y="2617760"/>
            <a:ext cx="191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$3,515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67786" y="3392141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BI-WEEKLY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6511" y="3376390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MONTHLY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83037" y="3392141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FULL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11762" y="3392141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DONATION PAGE</a:t>
            </a:r>
          </a:p>
        </p:txBody>
      </p:sp>
    </p:spTree>
    <p:extLst>
      <p:ext uri="{BB962C8B-B14F-4D97-AF65-F5344CB8AC3E}">
        <p14:creationId xmlns:p14="http://schemas.microsoft.com/office/powerpoint/2010/main" val="20942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22113" y="525557"/>
            <a:ext cx="1074777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Making it happen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We’ve got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98473" y="1608933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43261" y="2617760"/>
            <a:ext cx="141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$111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4739" y="2632997"/>
            <a:ext cx="141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$221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53441" y="2617760"/>
            <a:ext cx="191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$3,399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67786" y="3392141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BI-WEEKLY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796511" y="3376390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MONTHLY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83037" y="3392141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FULL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811762" y="3392141"/>
            <a:ext cx="2264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DONATION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33" y="2272189"/>
            <a:ext cx="3182001" cy="429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46" r="66"/>
          <a:stretch/>
        </p:blipFill>
        <p:spPr>
          <a:xfrm>
            <a:off x="6260124" y="0"/>
            <a:ext cx="593584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972" y="522566"/>
            <a:ext cx="5329353" cy="102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Who’s in?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08645" y="1550318"/>
            <a:ext cx="4572000" cy="0"/>
          </a:xfrm>
          <a:prstGeom prst="line">
            <a:avLst/>
          </a:prstGeom>
          <a:ln w="19050">
            <a:solidFill>
              <a:srgbClr val="37001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667" y="2095466"/>
            <a:ext cx="513995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LIMITED SPOTS AVAILABLE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endParaRPr lang="en-US" sz="2400" b="1" dirty="0" smtClean="0">
              <a:solidFill>
                <a:srgbClr val="37001F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37001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ENROLL AT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eftours.com/2209098YJ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37001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37001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ENROLLMENT </a:t>
            </a:r>
            <a:r>
              <a:rPr lang="en-US" b="1" dirty="0">
                <a:solidFill>
                  <a:srgbClr val="37001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ENDS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19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8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06612" y="1048395"/>
            <a:ext cx="50102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“I will never forget how wonderful I felt when our plane landed. I learned so much about myself and for that I am grateful.”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929704" y="5415136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-Student Traveler</a:t>
            </a:r>
          </a:p>
        </p:txBody>
      </p:sp>
    </p:spTree>
    <p:extLst>
      <p:ext uri="{BB962C8B-B14F-4D97-AF65-F5344CB8AC3E}">
        <p14:creationId xmlns:p14="http://schemas.microsoft.com/office/powerpoint/2010/main" val="351047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122" y="1314661"/>
            <a:ext cx="49598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B008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“Students stepped out of their comfort zones. Friendships were strengthened as they experienced this event together.”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768122" y="5271270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EB008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-Teacher</a:t>
            </a:r>
          </a:p>
        </p:txBody>
      </p:sp>
    </p:spTree>
    <p:extLst>
      <p:ext uri="{BB962C8B-B14F-4D97-AF65-F5344CB8AC3E}">
        <p14:creationId xmlns:p14="http://schemas.microsoft.com/office/powerpoint/2010/main" val="95951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97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/>
          <a:stretch/>
        </p:blipFill>
        <p:spPr>
          <a:xfrm>
            <a:off x="0" y="0"/>
            <a:ext cx="1145012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32480" y="938411"/>
            <a:ext cx="55901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“Coming home, I feel more confident in my independence. I feel cultured and ultimately, I feel thankful for the friendships that I made on tour.”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2480" y="5360144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-Student Traveler</a:t>
            </a:r>
          </a:p>
        </p:txBody>
      </p:sp>
    </p:spTree>
    <p:extLst>
      <p:ext uri="{BB962C8B-B14F-4D97-AF65-F5344CB8AC3E}">
        <p14:creationId xmlns:p14="http://schemas.microsoft.com/office/powerpoint/2010/main" val="18912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2880" y="1008376"/>
            <a:ext cx="464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“There aren’t enough adjective to describe this experience! It was utterly amazing. Incredible food, sites &amp; experiences. Everyone must go!</a:t>
            </a:r>
          </a:p>
        </p:txBody>
      </p:sp>
      <p:sp>
        <p:nvSpPr>
          <p:cNvPr id="4" name="Rectangle 3"/>
          <p:cNvSpPr/>
          <p:nvPr/>
        </p:nvSpPr>
        <p:spPr>
          <a:xfrm>
            <a:off x="7092880" y="5672125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-Teacher</a:t>
            </a:r>
          </a:p>
        </p:txBody>
      </p:sp>
    </p:spTree>
    <p:extLst>
      <p:ext uri="{BB962C8B-B14F-4D97-AF65-F5344CB8AC3E}">
        <p14:creationId xmlns:p14="http://schemas.microsoft.com/office/powerpoint/2010/main" val="4184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0927" y="1254804"/>
            <a:ext cx="503138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B008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“This tour helped my students immensely. Coming from a small, rural town, everything from the daily routines to the general atmosphere was mind-opening for the kids.”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740927" y="5515495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EB008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-Teacher</a:t>
            </a:r>
          </a:p>
        </p:txBody>
      </p:sp>
    </p:spTree>
    <p:extLst>
      <p:ext uri="{BB962C8B-B14F-4D97-AF65-F5344CB8AC3E}">
        <p14:creationId xmlns:p14="http://schemas.microsoft.com/office/powerpoint/2010/main" val="299306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280" y="1175662"/>
            <a:ext cx="5962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“Introverts blossomed. </a:t>
            </a:r>
            <a:r>
              <a:rPr lang="en-US" sz="44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lang="en-US" sz="44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xtroverts led and made sure everyone was included in the fun.”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025244" y="5694196"/>
            <a:ext cx="3315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-Teacher</a:t>
            </a:r>
          </a:p>
        </p:txBody>
      </p:sp>
    </p:spTree>
    <p:extLst>
      <p:ext uri="{BB962C8B-B14F-4D97-AF65-F5344CB8AC3E}">
        <p14:creationId xmlns:p14="http://schemas.microsoft.com/office/powerpoint/2010/main" val="1906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5389" y="2266198"/>
            <a:ext cx="5197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75000"/>
              </a:lnSpc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My travel story</a:t>
            </a:r>
          </a:p>
          <a:p>
            <a:pPr marL="571500" indent="-571500">
              <a:lnSpc>
                <a:spcPct val="175000"/>
              </a:lnSpc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and when</a:t>
            </a:r>
          </a:p>
          <a:p>
            <a:pPr marL="571500" indent="-571500">
              <a:lnSpc>
                <a:spcPct val="175000"/>
              </a:lnSpc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Our partnership with EF</a:t>
            </a:r>
          </a:p>
          <a:p>
            <a:pPr marL="571500" indent="-571500">
              <a:lnSpc>
                <a:spcPct val="175000"/>
              </a:lnSpc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Tour itinerary</a:t>
            </a:r>
          </a:p>
          <a:p>
            <a:pPr marL="571500" indent="-571500">
              <a:lnSpc>
                <a:spcPct val="175000"/>
              </a:lnSpc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What’s included (and what’s not)</a:t>
            </a:r>
          </a:p>
          <a:p>
            <a:pPr marL="571500" indent="-571500">
              <a:lnSpc>
                <a:spcPct val="175000"/>
              </a:lnSpc>
              <a:buFont typeface="+mj-lt"/>
              <a:buAutoNum type="roman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Price and how to enroll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338" y="519566"/>
            <a:ext cx="9789323" cy="174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5400" b="1" dirty="0" smtClean="0">
                <a:latin typeface="Century Gothic" panose="020B0502020202020204" pitchFamily="34" charset="0"/>
              </a:rPr>
              <a:t>Our Agenda</a:t>
            </a:r>
          </a:p>
          <a:p>
            <a:pPr algn="ctr"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 what are we going to cover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dirty="0">
              <a:solidFill>
                <a:srgbClr val="EB00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98473" y="1608933"/>
            <a:ext cx="4572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3742" r="3421"/>
          <a:stretch/>
        </p:blipFill>
        <p:spPr>
          <a:xfrm>
            <a:off x="885496" y="2369378"/>
            <a:ext cx="4780465" cy="414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3138049365099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313804936509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3138049365099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1d71210-0c7d-4a34-8ed9-19b9726971ca">HQRQ6CFNS3VE-659158903-47</_dlc_DocId>
    <_dlc_DocIdUrl xmlns="e1d71210-0c7d-4a34-8ed9-19b9726971ca">
      <Url>https://efcom.sharepoint.com/sites/Globalnet/divisions/education-travel/educational-tours/tours/core/_layouts/15/DocIdRedir.aspx?ID=HQRQ6CFNS3VE-659158903-47</Url>
      <Description>HQRQ6CFNS3VE-659158903-47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3FCFF3CC70CC4BB7B86ECEFBC3E18C" ma:contentTypeVersion="2" ma:contentTypeDescription="Create a new document." ma:contentTypeScope="" ma:versionID="c3e21c18102dd68625620f8b9d43a93c">
  <xsd:schema xmlns:xsd="http://www.w3.org/2001/XMLSchema" xmlns:xs="http://www.w3.org/2001/XMLSchema" xmlns:p="http://schemas.microsoft.com/office/2006/metadata/properties" xmlns:ns1="http://schemas.microsoft.com/sharepoint/v3" xmlns:ns2="e1d71210-0c7d-4a34-8ed9-19b9726971ca" targetNamespace="http://schemas.microsoft.com/office/2006/metadata/properties" ma:root="true" ma:fieldsID="b7f82395381fa66ee363a28cd4c58158" ns1:_="" ns2:_="">
    <xsd:import namespace="http://schemas.microsoft.com/sharepoint/v3"/>
    <xsd:import namespace="e1d71210-0c7d-4a34-8ed9-19b9726971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71210-0c7d-4a34-8ed9-19b9726971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7FB8B8-7F43-4711-AF19-159F6318053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DEC4BD0-654B-45A8-A064-F5CA62BEBB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060C7F-1C0F-48D3-ACF8-DA7709EF381D}">
  <ds:schemaRefs>
    <ds:schemaRef ds:uri="http://www.w3.org/XML/1998/namespace"/>
    <ds:schemaRef ds:uri="http://schemas.microsoft.com/office/2006/metadata/properties"/>
    <ds:schemaRef ds:uri="http://purl.org/dc/dcmitype/"/>
    <ds:schemaRef ds:uri="e1d71210-0c7d-4a34-8ed9-19b9726971ca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C110F002-BDEA-483F-9863-BB88A465C2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1d71210-0c7d-4a34-8ed9-19b9726971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1175</Words>
  <Application>Microsoft Office PowerPoint</Application>
  <PresentationFormat>Custom</PresentationFormat>
  <Paragraphs>219</Paragraphs>
  <Slides>27</Slides>
  <Notes>27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EF Education First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Trivisonno</dc:creator>
  <cp:lastModifiedBy>Freeman, Chanda</cp:lastModifiedBy>
  <cp:revision>132</cp:revision>
  <dcterms:created xsi:type="dcterms:W3CDTF">2018-04-03T13:20:58Z</dcterms:created>
  <dcterms:modified xsi:type="dcterms:W3CDTF">2018-12-10T14:53:05Z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0x010100D83FCFF3CC70CC4BB7B86ECEFBC3E18C</vt:lpwstr>
  </property>
  <property fmtid="{D5CDD505-2E9C-101B-9397-08002B2CF9AE}" pid="3" name="_dlc_DocIdItemGuid">
    <vt:lpwstr>0aeb5de8-7e99-4c03-9d89-e4fb4d943b18</vt:lpwstr>
  </property>
</Properties>
</file>